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8"/>
  </p:notesMasterIdLst>
  <p:sldIdLst>
    <p:sldId id="256" r:id="rId2"/>
    <p:sldId id="257" r:id="rId3"/>
    <p:sldId id="258" r:id="rId4"/>
    <p:sldId id="260" r:id="rId5"/>
    <p:sldId id="275" r:id="rId6"/>
    <p:sldId id="276" r:id="rId7"/>
    <p:sldId id="262" r:id="rId8"/>
    <p:sldId id="264" r:id="rId9"/>
    <p:sldId id="265" r:id="rId10"/>
    <p:sldId id="267" r:id="rId11"/>
    <p:sldId id="277" r:id="rId12"/>
    <p:sldId id="268" r:id="rId13"/>
    <p:sldId id="269" r:id="rId14"/>
    <p:sldId id="270" r:id="rId15"/>
    <p:sldId id="271" r:id="rId16"/>
    <p:sldId id="27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5" autoAdjust="0"/>
    <p:restoredTop sz="67993" autoAdjust="0"/>
  </p:normalViewPr>
  <p:slideViewPr>
    <p:cSldViewPr>
      <p:cViewPr varScale="1">
        <p:scale>
          <a:sx n="57" d="100"/>
          <a:sy n="57" d="100"/>
        </p:scale>
        <p:origin x="260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ea typeface="+mn-ea"/>
              </a:defRPr>
            </a:lvl1pPr>
          </a:lstStyle>
          <a:p>
            <a:pPr>
              <a:defRPr/>
            </a:pPr>
            <a:endParaRPr lang="en-US"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endParaRPr lang="en-US"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a typeface="+mn-ea"/>
              </a:defRPr>
            </a:lvl1pPr>
          </a:lstStyle>
          <a:p>
            <a:pPr>
              <a:defRPr/>
            </a:pPr>
            <a:endParaRPr lang="en-US" alt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18F4819-4F17-4447-813B-4917503D440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89348B00-EC48-7842-BB0A-14DB87EC6204}"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CA" dirty="0"/>
              <a:t>Why do you love bees?</a:t>
            </a:r>
          </a:p>
          <a:p>
            <a:pPr eaLnBrk="1" hangingPunct="1"/>
            <a:r>
              <a:rPr lang="en-CA" dirty="0"/>
              <a:t>Why do you not love bees? (explain that bees don’t sting unless provoked. Many people think they’ve been stung by a bee but they have been stung by a wasp instead)</a:t>
            </a:r>
            <a:endParaRPr lang="en-US" dirty="0"/>
          </a:p>
          <a:p>
            <a:pPr eaLnBrk="1" hangingPunct="1"/>
            <a:endParaRPr lang="en-US" dirty="0"/>
          </a:p>
          <a:p>
            <a:pPr eaLnBrk="1" hangingPunct="1"/>
            <a:r>
              <a:rPr lang="en-US" dirty="0"/>
              <a:t>I love bees because… they pollinate our food (about 1/3 of our food crops</a:t>
            </a:r>
            <a:r>
              <a:rPr lang="en-US" baseline="0" dirty="0"/>
              <a:t> world wide are pollinated by bees)</a:t>
            </a:r>
            <a:r>
              <a:rPr lang="en-US" dirty="0"/>
              <a:t>; they are so smart, they are cute and fuzzy!</a:t>
            </a:r>
          </a:p>
          <a:p>
            <a:pPr eaLnBrk="1" hangingPunct="1"/>
            <a:endParaRPr lang="en-US" dirty="0"/>
          </a:p>
          <a:p>
            <a:pPr eaLnBrk="1" hangingPunct="1"/>
            <a:r>
              <a:rPr lang="en-US" dirty="0"/>
              <a:t>Some are also endangered</a:t>
            </a:r>
            <a:r>
              <a:rPr lang="en-US" baseline="0" dirty="0"/>
              <a:t> of going extinct (Gypsy cuckoo bee and Rusty Patch Bumblebee in Ontario for example). Threats to bees include pesticides, loss of their habitat due to humans building houses or malls, etc. and agriculture for crops, climate change and diseases.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7A294748-A179-B240-9D1B-CB0591AAFC27}" type="slidenum">
              <a:rPr lang="en-US"/>
              <a:pPr/>
              <a:t>11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lang="en-US" sz="1200" kern="1200" dirty="0">
                <a:solidFill>
                  <a:schemeClr val="tx1"/>
                </a:solidFill>
                <a:effectLst/>
                <a:latin typeface="Arial" charset="0"/>
                <a:ea typeface="Arial" charset="0"/>
                <a:cs typeface="Arial" charset="0"/>
              </a:rPr>
              <a:t>In the process of gathering nectar, the bees pick up pollen and transfer it from 1 flower to another. They use their proboscis to gather the nectar.</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Nectar is a sugar called </a:t>
            </a:r>
            <a:r>
              <a:rPr lang="en-US" sz="1200" i="1" kern="1200" dirty="0">
                <a:solidFill>
                  <a:schemeClr val="tx1"/>
                </a:solidFill>
                <a:effectLst/>
                <a:latin typeface="Arial" charset="0"/>
                <a:ea typeface="Arial" charset="0"/>
                <a:cs typeface="Arial" charset="0"/>
              </a:rPr>
              <a:t>sucrose</a:t>
            </a:r>
            <a:r>
              <a:rPr lang="en-US" sz="1200" kern="1200" dirty="0">
                <a:solidFill>
                  <a:schemeClr val="tx1"/>
                </a:solidFill>
                <a:effectLst/>
                <a:latin typeface="Arial" charset="0"/>
                <a:ea typeface="Arial" charset="0"/>
                <a:cs typeface="Arial" charset="0"/>
              </a:rPr>
              <a:t> and enzymes turn this sucrose into </a:t>
            </a:r>
            <a:r>
              <a:rPr lang="en-US" sz="1200" i="1" kern="1200" dirty="0">
                <a:solidFill>
                  <a:schemeClr val="tx1"/>
                </a:solidFill>
                <a:effectLst/>
                <a:latin typeface="Arial" charset="0"/>
                <a:ea typeface="Arial" charset="0"/>
                <a:cs typeface="Arial" charset="0"/>
              </a:rPr>
              <a:t>glucose </a:t>
            </a:r>
            <a:r>
              <a:rPr lang="en-US" sz="1200" kern="1200" dirty="0">
                <a:solidFill>
                  <a:schemeClr val="tx1"/>
                </a:solidFill>
                <a:effectLst/>
                <a:latin typeface="Arial" charset="0"/>
                <a:ea typeface="Arial" charset="0"/>
                <a:cs typeface="Arial" charset="0"/>
              </a:rPr>
              <a:t>and </a:t>
            </a:r>
            <a:r>
              <a:rPr lang="en-US" sz="1200" i="1" kern="1200" dirty="0">
                <a:solidFill>
                  <a:schemeClr val="tx1"/>
                </a:solidFill>
                <a:effectLst/>
                <a:latin typeface="Arial" charset="0"/>
                <a:ea typeface="Arial" charset="0"/>
                <a:cs typeface="Arial" charset="0"/>
              </a:rPr>
              <a:t>fructose</a:t>
            </a:r>
            <a:r>
              <a:rPr lang="en-US" sz="1200" kern="1200" dirty="0">
                <a:solidFill>
                  <a:schemeClr val="tx1"/>
                </a:solidFill>
                <a:effectLst/>
                <a:latin typeface="Arial" charset="0"/>
                <a:ea typeface="Arial" charset="0"/>
                <a:cs typeface="Arial" charset="0"/>
              </a:rPr>
              <a:t>. We have an enzyme in our mouth in our saliva (</a:t>
            </a:r>
            <a:r>
              <a:rPr lang="en-US" sz="1200" i="1" kern="1200" dirty="0">
                <a:solidFill>
                  <a:schemeClr val="tx1"/>
                </a:solidFill>
                <a:effectLst/>
                <a:latin typeface="Arial" charset="0"/>
                <a:ea typeface="Arial" charset="0"/>
                <a:cs typeface="Arial" charset="0"/>
              </a:rPr>
              <a:t>salivary amylase</a:t>
            </a:r>
            <a:r>
              <a:rPr lang="en-US" sz="1200" kern="1200" dirty="0">
                <a:solidFill>
                  <a:schemeClr val="tx1"/>
                </a:solidFill>
                <a:effectLst/>
                <a:latin typeface="Arial" charset="0"/>
                <a:ea typeface="Arial" charset="0"/>
                <a:cs typeface="Arial" charset="0"/>
              </a:rPr>
              <a:t>) that helps to break down sugars like fructose and glucose). The fanning that some of the bees do, helps to remove extra water from the sugar and protects it from germs/microbes.</a:t>
            </a:r>
            <a:endParaRPr lang="en-CA" sz="1200" kern="1200" dirty="0">
              <a:solidFill>
                <a:schemeClr val="tx1"/>
              </a:solidFill>
              <a:effectLst/>
              <a:latin typeface="Arial" charset="0"/>
              <a:ea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475900C7-F3BA-F643-92A0-99120CAABAE4}" type="slidenum">
              <a:rPr lang="en-US"/>
              <a:pPr/>
              <a:t>12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dirty="0"/>
              <a:t>bringing back nectar and pollen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4AAD4163-5CF1-1F47-A49A-7F594B4DF2E4}" type="slidenum">
              <a:rPr lang="en-US"/>
              <a:pPr/>
              <a:t>13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CA"/>
              <a:t>Storing pollen (colored cells) and nectar (shiny wet cells)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B60F1FE2-7B41-A24A-BA91-A4FC16B57F54}" type="slidenum">
              <a:rPr lang="en-US"/>
              <a:pPr/>
              <a:t>14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CA" sz="1200" kern="1200" dirty="0">
                <a:solidFill>
                  <a:schemeClr val="tx1"/>
                </a:solidFill>
                <a:effectLst/>
                <a:latin typeface="Arial" charset="0"/>
                <a:ea typeface="Arial" charset="0"/>
                <a:cs typeface="Arial" charset="0"/>
              </a:rPr>
              <a:t>This is what the inside of Isabel and Ray’s beehive looks like when it is filled with honey.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D58402D5-0FAF-B54A-B9A4-DE66E28145AF}" type="slidenum">
              <a:rPr lang="en-US"/>
              <a:pPr/>
              <a:t>15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CA" sz="1200" kern="1200" dirty="0">
                <a:solidFill>
                  <a:schemeClr val="tx1"/>
                </a:solidFill>
                <a:effectLst/>
                <a:latin typeface="Arial" charset="0"/>
                <a:ea typeface="Arial" charset="0"/>
                <a:cs typeface="Arial" charset="0"/>
              </a:rPr>
              <a:t>Isabel scraping off the wax caps to drain out the honey.</a:t>
            </a:r>
          </a:p>
          <a:p>
            <a:r>
              <a:rPr lang="en-CA" sz="1200" kern="1200" dirty="0">
                <a:solidFill>
                  <a:schemeClr val="tx1"/>
                </a:solidFill>
                <a:effectLst/>
                <a:latin typeface="Arial" charset="0"/>
                <a:ea typeface="Arial" charset="0"/>
                <a:cs typeface="Arial" charset="0"/>
              </a:rPr>
              <a:t> </a:t>
            </a:r>
          </a:p>
          <a:p>
            <a:r>
              <a:rPr lang="en-CA" sz="1200" kern="1200" dirty="0">
                <a:solidFill>
                  <a:schemeClr val="tx1"/>
                </a:solidFill>
                <a:effectLst/>
                <a:latin typeface="Arial" charset="0"/>
                <a:ea typeface="Arial" charset="0"/>
                <a:cs typeface="Arial" charset="0"/>
              </a:rPr>
              <a:t>Let’s see if we eat like a bee and use a proboscis (party blower) and a flower to try to collect nectar. </a:t>
            </a:r>
          </a:p>
          <a:p>
            <a:r>
              <a:rPr lang="en-CA" sz="1200" kern="1200" dirty="0">
                <a:solidFill>
                  <a:schemeClr val="tx1"/>
                </a:solidFill>
                <a:effectLst/>
                <a:latin typeface="Arial" charset="0"/>
                <a:ea typeface="Arial" charset="0"/>
                <a:cs typeface="Arial" charset="0"/>
              </a:rPr>
              <a:t> </a:t>
            </a:r>
          </a:p>
          <a:p>
            <a:r>
              <a:rPr lang="en-CA" sz="1200" kern="1200" dirty="0">
                <a:solidFill>
                  <a:schemeClr val="tx1"/>
                </a:solidFill>
                <a:effectLst/>
                <a:latin typeface="Arial" charset="0"/>
                <a:ea typeface="Arial" charset="0"/>
                <a:cs typeface="Arial" charset="0"/>
              </a:rPr>
              <a:t>Do </a:t>
            </a:r>
            <a:r>
              <a:rPr lang="en-CA" sz="1200" kern="1200">
                <a:solidFill>
                  <a:schemeClr val="tx1"/>
                </a:solidFill>
                <a:effectLst/>
                <a:latin typeface="Arial" charset="0"/>
                <a:ea typeface="Arial" charset="0"/>
                <a:cs typeface="Arial" charset="0"/>
              </a:rPr>
              <a:t>the activity</a:t>
            </a:r>
            <a:endParaRPr lang="en-CA" sz="1200" kern="1200" dirty="0">
              <a:solidFill>
                <a:schemeClr val="tx1"/>
              </a:solidFill>
              <a:effectLst/>
              <a:latin typeface="Arial" charset="0"/>
              <a:ea typeface="Arial" charset="0"/>
              <a:cs typeface="Arial" charset="0"/>
            </a:endParaRPr>
          </a:p>
          <a:p>
            <a:r>
              <a:rPr lang="en-CA" sz="1200" kern="1200" dirty="0">
                <a:solidFill>
                  <a:schemeClr val="tx1"/>
                </a:solidFill>
                <a:effectLst/>
                <a:latin typeface="Arial" charset="0"/>
                <a:ea typeface="Arial" charset="0"/>
                <a:cs typeface="Arial"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35847F97-3A00-1840-B21B-AF64226F4FAC}" type="slidenum">
              <a:rPr lang="en-US"/>
              <a:pPr/>
              <a:t>16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fr-CA" dirty="0" err="1"/>
              <a:t>Bees</a:t>
            </a:r>
            <a:r>
              <a:rPr lang="fr-CA" dirty="0"/>
              <a:t> </a:t>
            </a:r>
            <a:r>
              <a:rPr lang="fr-CA" dirty="0" err="1"/>
              <a:t>communicate</a:t>
            </a:r>
            <a:r>
              <a:rPr lang="fr-CA" dirty="0"/>
              <a:t> </a:t>
            </a:r>
            <a:r>
              <a:rPr lang="fr-CA" dirty="0" err="1"/>
              <a:t>using</a:t>
            </a:r>
            <a:r>
              <a:rPr lang="fr-CA" dirty="0"/>
              <a:t> </a:t>
            </a:r>
            <a:r>
              <a:rPr lang="fr-CA" dirty="0" err="1"/>
              <a:t>what</a:t>
            </a:r>
            <a:r>
              <a:rPr lang="fr-CA" dirty="0"/>
              <a:t> </a:t>
            </a:r>
            <a:r>
              <a:rPr lang="fr-CA" dirty="0" err="1"/>
              <a:t>we</a:t>
            </a:r>
            <a:r>
              <a:rPr lang="fr-CA" dirty="0"/>
              <a:t> </a:t>
            </a:r>
            <a:r>
              <a:rPr lang="fr-CA" dirty="0" err="1"/>
              <a:t>humans</a:t>
            </a:r>
            <a:r>
              <a:rPr lang="fr-CA" dirty="0"/>
              <a:t> call the </a:t>
            </a:r>
            <a:r>
              <a:rPr lang="fr-CA" dirty="0" err="1"/>
              <a:t>waggle</a:t>
            </a:r>
            <a:r>
              <a:rPr lang="fr-CA" dirty="0"/>
              <a:t> dance. </a:t>
            </a:r>
            <a:r>
              <a:rPr lang="fr-CA" dirty="0" err="1"/>
              <a:t>We’ll</a:t>
            </a:r>
            <a:r>
              <a:rPr lang="fr-CA" dirty="0"/>
              <a:t> </a:t>
            </a:r>
            <a:r>
              <a:rPr lang="fr-CA" dirty="0" err="1"/>
              <a:t>watch</a:t>
            </a:r>
            <a:r>
              <a:rPr lang="fr-CA" dirty="0"/>
              <a:t> </a:t>
            </a:r>
            <a:r>
              <a:rPr lang="fr-CA" dirty="0" err="1"/>
              <a:t>it</a:t>
            </a:r>
            <a:r>
              <a:rPr lang="fr-CA" dirty="0"/>
              <a:t> on </a:t>
            </a:r>
            <a:r>
              <a:rPr lang="fr-CA" dirty="0" err="1"/>
              <a:t>this</a:t>
            </a:r>
            <a:r>
              <a:rPr lang="fr-CA" dirty="0"/>
              <a:t> </a:t>
            </a:r>
            <a:r>
              <a:rPr lang="fr-CA" dirty="0" err="1"/>
              <a:t>video</a:t>
            </a:r>
            <a:r>
              <a:rPr lang="fr-CA" dirty="0"/>
              <a:t>. </a:t>
            </a:r>
          </a:p>
          <a:p>
            <a:pPr eaLnBrk="1" hangingPunct="1"/>
            <a:endParaRPr lang="fr-CA" dirty="0"/>
          </a:p>
          <a:p>
            <a:pPr eaLnBrk="1" hangingPunct="1"/>
            <a:r>
              <a:rPr lang="en-US" dirty="0"/>
              <a:t>https://</a:t>
            </a:r>
            <a:r>
              <a:rPr lang="en-US" dirty="0" err="1"/>
              <a:t>www.youtube.com/watch?v</a:t>
            </a:r>
            <a:r>
              <a:rPr lang="en-US" dirty="0"/>
              <a:t>=-7ijI-g4jHg [to</a:t>
            </a:r>
            <a:r>
              <a:rPr lang="en-US" baseline="0" dirty="0"/>
              <a:t> watch a bee do the dance]</a:t>
            </a:r>
            <a:endParaRPr lang="fr-CA" dirty="0"/>
          </a:p>
          <a:p>
            <a:pPr eaLnBrk="1" hangingPunct="1"/>
            <a:endParaRPr lang="fr-CA" dirty="0"/>
          </a:p>
          <a:p>
            <a:pPr eaLnBrk="1" hangingPunct="1"/>
            <a:endParaRPr lang="fr-CA"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CA" sz="1200" kern="1200" dirty="0">
                <a:solidFill>
                  <a:schemeClr val="tx1"/>
                </a:solidFill>
                <a:effectLst/>
                <a:latin typeface="Arial" charset="0"/>
                <a:ea typeface="Arial" charset="0"/>
                <a:cs typeface="Arial" charset="0"/>
              </a:rPr>
              <a:t>Wrap </a:t>
            </a:r>
            <a:r>
              <a:rPr lang="en-CA" sz="1200" kern="1200">
                <a:solidFill>
                  <a:schemeClr val="tx1"/>
                </a:solidFill>
                <a:effectLst/>
                <a:latin typeface="Arial" charset="0"/>
                <a:ea typeface="Arial" charset="0"/>
                <a:cs typeface="Arial" charset="0"/>
              </a:rPr>
              <a:t>up: Without </a:t>
            </a:r>
            <a:r>
              <a:rPr lang="en-CA" sz="1200" kern="1200" dirty="0">
                <a:solidFill>
                  <a:schemeClr val="tx1"/>
                </a:solidFill>
                <a:effectLst/>
                <a:latin typeface="Arial" charset="0"/>
                <a:ea typeface="Arial" charset="0"/>
                <a:cs typeface="Arial" charset="0"/>
              </a:rPr>
              <a:t>bees we wouldn’t have many foods we eat. Pesticides we use in agriculture, sometimes on our lawns, and other areas, are threatening the bees survival. There are many groups working to ensure we save the bees. One way we can do that is to plant flowers that bees love, use less or none of the pesticides that kill bees, and just be aware of the importance of bees can help people want to take care that they don’t kill them.</a:t>
            </a:r>
          </a:p>
          <a:p>
            <a:pPr eaLnBrk="1" hangingPunct="1"/>
            <a:endParaRPr lang="fr-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E99965EB-7127-1641-BB00-ACFEE404199B}" type="slidenum">
              <a:rPr lang="en-US"/>
              <a:pPr/>
              <a:t>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CA" sz="1200" kern="1200" dirty="0">
                <a:solidFill>
                  <a:schemeClr val="tx1"/>
                </a:solidFill>
                <a:effectLst/>
                <a:latin typeface="Arial" charset="0"/>
                <a:ea typeface="Arial" charset="0"/>
                <a:cs typeface="Arial" charset="0"/>
              </a:rPr>
              <a:t>This is what a beehive looks like when someone raises bees. This is Isabel and she and her husband Ray raise bees.</a:t>
            </a:r>
          </a:p>
          <a:p>
            <a:r>
              <a:rPr lang="en-CA" sz="1200" kern="1200" dirty="0">
                <a:solidFill>
                  <a:schemeClr val="tx1"/>
                </a:solidFill>
                <a:effectLst/>
                <a:latin typeface="Arial" charset="0"/>
                <a:ea typeface="Arial" charset="0"/>
                <a:cs typeface="Arial" charset="0"/>
              </a:rPr>
              <a:t> </a:t>
            </a:r>
          </a:p>
          <a:p>
            <a:r>
              <a:rPr lang="en-CA" sz="1200" kern="1200" dirty="0">
                <a:solidFill>
                  <a:schemeClr val="tx1"/>
                </a:solidFill>
                <a:effectLst/>
                <a:latin typeface="Arial" charset="0"/>
                <a:ea typeface="Arial" charset="0"/>
                <a:cs typeface="Arial" charset="0"/>
              </a:rPr>
              <a:t>Beekeeping means taking care of bees: giving them a home, medication when they need it, food when there isn’t food around, and water in exchange – the bees give me honey.</a:t>
            </a:r>
          </a:p>
          <a:p>
            <a:r>
              <a:rPr lang="en-CA" sz="1200" kern="1200" dirty="0">
                <a:solidFill>
                  <a:schemeClr val="tx1"/>
                </a:solidFill>
                <a:effectLst/>
                <a:latin typeface="Arial" charset="0"/>
                <a:ea typeface="Arial" charset="0"/>
                <a:cs typeface="Arial" charset="0"/>
              </a:rPr>
              <a:t> </a:t>
            </a:r>
          </a:p>
          <a:p>
            <a:r>
              <a:rPr lang="en-CA" sz="1200" kern="1200" dirty="0">
                <a:solidFill>
                  <a:schemeClr val="tx1"/>
                </a:solidFill>
                <a:effectLst/>
                <a:latin typeface="Arial" charset="0"/>
                <a:ea typeface="Arial" charset="0"/>
                <a:cs typeface="Arial" charset="0"/>
              </a:rPr>
              <a:t>If they aren’t happy with their accommodations, they will leave! So I have to take good care of them.</a:t>
            </a:r>
          </a:p>
          <a:p>
            <a:r>
              <a:rPr lang="en-CA" sz="1200" kern="1200" dirty="0">
                <a:solidFill>
                  <a:schemeClr val="tx1"/>
                </a:solidFill>
                <a:effectLst/>
                <a:latin typeface="Arial" charset="0"/>
                <a:ea typeface="Arial" charset="0"/>
                <a:cs typeface="Arial" charset="0"/>
              </a:rPr>
              <a:t> </a:t>
            </a:r>
          </a:p>
          <a:p>
            <a:r>
              <a:rPr lang="en-CA" sz="1200" i="1" kern="1200" dirty="0">
                <a:solidFill>
                  <a:schemeClr val="tx1"/>
                </a:solidFill>
                <a:effectLst/>
                <a:latin typeface="Arial" charset="0"/>
                <a:ea typeface="Arial" charset="0"/>
                <a:cs typeface="Arial" charset="0"/>
              </a:rPr>
              <a:t>Varroa </a:t>
            </a:r>
            <a:r>
              <a:rPr lang="en-CA" sz="1200" kern="1200" dirty="0">
                <a:solidFill>
                  <a:schemeClr val="tx1"/>
                </a:solidFill>
                <a:effectLst/>
                <a:latin typeface="Arial" charset="0"/>
                <a:ea typeface="Arial" charset="0"/>
                <a:cs typeface="Arial" charset="0"/>
              </a:rPr>
              <a:t>are a parasitic mite that like bees, so Isabel might give her bees a special medication to help prevent these mites. Pass around the photos of the bee with a red spot near its head. </a:t>
            </a:r>
          </a:p>
          <a:p>
            <a:pPr eaLnBrk="1" hangingPunct="1"/>
            <a:endParaRPr lang="en-US" dirty="0"/>
          </a:p>
          <a:p>
            <a:pPr eaLnBrk="1" hangingPunct="1"/>
            <a:endParaRPr lang="fr-CA" dirty="0"/>
          </a:p>
          <a:p>
            <a:pPr eaLnBrk="1" hangingPunct="1"/>
            <a:endParaRPr lang="fr-CA" dirty="0"/>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5F78787D-E8C2-3647-80DD-4F534BAAEF96}" type="slidenum">
              <a:rPr lang="en-US"/>
              <a:pPr/>
              <a:t>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fr-CA" dirty="0"/>
          </a:p>
          <a:p>
            <a:r>
              <a:rPr lang="en-CA" sz="1200" kern="1200" dirty="0">
                <a:solidFill>
                  <a:schemeClr val="tx1"/>
                </a:solidFill>
                <a:effectLst/>
                <a:latin typeface="Arial" charset="0"/>
                <a:ea typeface="Arial" charset="0"/>
                <a:cs typeface="Arial" charset="0"/>
              </a:rPr>
              <a:t>Has anyone ever seen a beehive in nature? Here’s what it might look like. </a:t>
            </a:r>
            <a:r>
              <a:rPr lang="en-US" sz="1200" kern="1200" dirty="0">
                <a:solidFill>
                  <a:schemeClr val="tx1"/>
                </a:solidFill>
                <a:effectLst/>
                <a:latin typeface="Arial" charset="0"/>
                <a:ea typeface="Arial" charset="0"/>
                <a:cs typeface="Arial" charset="0"/>
              </a:rPr>
              <a:t>Honey bees don’t hibernate. They huddle together to keep warm in winter. </a:t>
            </a:r>
            <a:endParaRPr lang="en-CA" sz="1200" kern="1200" dirty="0">
              <a:solidFill>
                <a:schemeClr val="tx1"/>
              </a:solidFill>
              <a:effectLst/>
              <a:latin typeface="Arial" charset="0"/>
              <a:ea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4F3094B9-AFBE-654C-9F8C-09D556EFF337}" type="slidenum">
              <a:rPr lang="en-US"/>
              <a:pPr/>
              <a:t>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CA" sz="1200" kern="1200" dirty="0">
                <a:solidFill>
                  <a:schemeClr val="tx1"/>
                </a:solidFill>
                <a:effectLst/>
                <a:latin typeface="Arial" charset="0"/>
                <a:ea typeface="Arial" charset="0"/>
                <a:cs typeface="Arial" charset="0"/>
              </a:rPr>
              <a:t>Let’s see if we can figure out the life cycle of a bee. </a:t>
            </a:r>
          </a:p>
          <a:p>
            <a:r>
              <a:rPr lang="en-CA" sz="1200" kern="1200" dirty="0">
                <a:solidFill>
                  <a:schemeClr val="tx1"/>
                </a:solidFill>
                <a:effectLst/>
                <a:latin typeface="Arial" charset="0"/>
                <a:ea typeface="Arial" charset="0"/>
                <a:cs typeface="Arial" charset="0"/>
              </a:rPr>
              <a:t> </a:t>
            </a:r>
          </a:p>
          <a:p>
            <a:r>
              <a:rPr lang="en-CA" sz="1200" kern="1200" dirty="0">
                <a:solidFill>
                  <a:schemeClr val="tx1"/>
                </a:solidFill>
                <a:effectLst/>
                <a:latin typeface="Arial" charset="0"/>
                <a:ea typeface="Arial" charset="0"/>
                <a:cs typeface="Arial" charset="0"/>
              </a:rPr>
              <a:t>Give the students a few minutes to see if they can decide the order of the bee life cycle. They can write down the numbers associated with each photo in the order they think they go.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4E692B43-D36D-DB4E-A64D-43F2E765DCBC}" type="slidenum">
              <a:rPr lang="en-US"/>
              <a:pPr/>
              <a:t>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CA" dirty="0"/>
              <a:t>Answer key for bee development cycle </a:t>
            </a:r>
          </a:p>
          <a:p>
            <a:pPr eaLnBrk="1" hangingPunct="1"/>
            <a:endParaRPr lang="en-CA" dirty="0"/>
          </a:p>
          <a:p>
            <a:pPr eaLnBrk="1" hangingPunct="1"/>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941CC49B-D640-454C-B6A1-866ABDE64AC8}" type="slidenum">
              <a:rPr lang="en-US"/>
              <a:pPr/>
              <a:t>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r>
              <a:rPr lang="en-CA" sz="1200" kern="1200" dirty="0">
                <a:solidFill>
                  <a:schemeClr val="tx1"/>
                </a:solidFill>
                <a:effectLst/>
                <a:latin typeface="Arial" charset="0"/>
                <a:ea typeface="Arial" charset="0"/>
                <a:cs typeface="Arial" charset="0"/>
              </a:rPr>
              <a:t>These are larva (white). The bees feed their larva royal jelly. Royal jelly is a special food that is nutrition for the larva and is secreted from glands in nurse bees.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9131B74C-772C-1A47-8A97-F292D533BA74}" type="slidenum">
              <a:rPr lang="en-US"/>
              <a:pPr/>
              <a:t>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CA" sz="1200" kern="1200" dirty="0">
                <a:solidFill>
                  <a:schemeClr val="tx1"/>
                </a:solidFill>
                <a:effectLst/>
                <a:latin typeface="Arial" charset="0"/>
                <a:ea typeface="Arial" charset="0"/>
                <a:cs typeface="Arial" charset="0"/>
              </a:rPr>
              <a:t>The larva get sealed inside a honeycomb by a wax cap, and transform into pupae.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EF95822-E6E1-7B47-A5F9-85B8092D4585}"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dirty="0"/>
              <a:t>Can you see the bee being born? (Coming out of cell, upper right)</a:t>
            </a:r>
          </a:p>
          <a:p>
            <a:pPr eaLnBrk="1" hangingPunct="1"/>
            <a:endParaRPr lang="en-US" dirty="0"/>
          </a:p>
          <a:p>
            <a:r>
              <a:rPr lang="en-US" sz="1200" kern="1200" dirty="0">
                <a:solidFill>
                  <a:schemeClr val="tx1"/>
                </a:solidFill>
                <a:effectLst/>
                <a:latin typeface="Arial" charset="0"/>
                <a:ea typeface="Arial" charset="0"/>
                <a:cs typeface="Arial" charset="0"/>
              </a:rPr>
              <a:t>Before we move on to a few more cool things about bees, let’s see if we can make a bee.</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What type of animal is a bee? [insect] What do all insects have [3 body parts, 2 antennae, 6 legs]. </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CA" sz="1200" kern="1200" dirty="0">
                <a:solidFill>
                  <a:schemeClr val="tx1"/>
                </a:solidFill>
                <a:effectLst/>
                <a:latin typeface="Arial" charset="0"/>
                <a:ea typeface="Arial" charset="0"/>
                <a:cs typeface="Arial" charset="0"/>
              </a:rPr>
              <a:t>Hand out 3 foam balls, 2 toothpicks, 6 longer pipe cleaners and 2 small pipe cleaner pieces for antennae. </a:t>
            </a:r>
          </a:p>
          <a:p>
            <a:r>
              <a:rPr lang="en-CA" sz="1200" kern="1200" dirty="0">
                <a:solidFill>
                  <a:schemeClr val="tx1"/>
                </a:solidFill>
                <a:effectLst/>
                <a:latin typeface="Arial" charset="0"/>
                <a:ea typeface="Arial" charset="0"/>
                <a:cs typeface="Arial" charset="0"/>
              </a:rPr>
              <a:t> </a:t>
            </a:r>
          </a:p>
          <a:p>
            <a:r>
              <a:rPr lang="en-CA" sz="1200" kern="1200" dirty="0">
                <a:solidFill>
                  <a:schemeClr val="tx1"/>
                </a:solidFill>
                <a:effectLst/>
                <a:latin typeface="Arial" charset="0"/>
                <a:ea typeface="Arial" charset="0"/>
                <a:cs typeface="Arial" charset="0"/>
              </a:rPr>
              <a:t>Show students how to put the balls together with the toothpicks. </a:t>
            </a: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US" sz="1200" b="1" kern="1200" dirty="0">
                <a:solidFill>
                  <a:schemeClr val="tx1"/>
                </a:solidFill>
                <a:effectLst/>
                <a:latin typeface="Arial" charset="0"/>
                <a:ea typeface="Arial" charset="0"/>
                <a:cs typeface="Arial" charset="0"/>
              </a:rPr>
              <a:t>Before you put the legs on, what are the names of the body parts</a:t>
            </a:r>
            <a:r>
              <a:rPr lang="en-US" sz="1200" kern="1200" dirty="0">
                <a:solidFill>
                  <a:schemeClr val="tx1"/>
                </a:solidFill>
                <a:effectLst/>
                <a:latin typeface="Arial" charset="0"/>
                <a:ea typeface="Arial" charset="0"/>
                <a:cs typeface="Arial" charset="0"/>
              </a:rPr>
              <a:t>? [head, thorax, abdomen]. </a:t>
            </a:r>
            <a:r>
              <a:rPr lang="en-US" sz="1200" b="1" kern="1200" dirty="0">
                <a:solidFill>
                  <a:schemeClr val="tx1"/>
                </a:solidFill>
                <a:effectLst/>
                <a:latin typeface="Arial" charset="0"/>
                <a:ea typeface="Arial" charset="0"/>
                <a:cs typeface="Arial" charset="0"/>
              </a:rPr>
              <a:t>Which body part do the legs go on?</a:t>
            </a:r>
            <a:r>
              <a:rPr lang="en-US" sz="1200" kern="1200" dirty="0">
                <a:solidFill>
                  <a:schemeClr val="tx1"/>
                </a:solidFill>
                <a:effectLst/>
                <a:latin typeface="Arial" charset="0"/>
                <a:ea typeface="Arial" charset="0"/>
                <a:cs typeface="Arial" charset="0"/>
              </a:rPr>
              <a:t> [thorax]. Go ahead and add legs and antennae.</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US" sz="1200" b="1" kern="1200" dirty="0">
                <a:solidFill>
                  <a:schemeClr val="tx1"/>
                </a:solidFill>
                <a:effectLst/>
                <a:latin typeface="Arial" charset="0"/>
                <a:ea typeface="Arial" charset="0"/>
                <a:cs typeface="Arial" charset="0"/>
              </a:rPr>
              <a:t>Now what other features do bees have that not all insects have?</a:t>
            </a:r>
            <a:r>
              <a:rPr lang="en-US" sz="1200" kern="1200" dirty="0">
                <a:solidFill>
                  <a:schemeClr val="tx1"/>
                </a:solidFill>
                <a:effectLst/>
                <a:latin typeface="Arial" charset="0"/>
                <a:ea typeface="Arial" charset="0"/>
                <a:cs typeface="Arial" charset="0"/>
              </a:rPr>
              <a:t> [wings, stinger, and a special mouth part called a proboscis]. </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CA" sz="1200" kern="1200" dirty="0">
                <a:solidFill>
                  <a:schemeClr val="tx1"/>
                </a:solidFill>
                <a:effectLst/>
                <a:latin typeface="Arial" charset="0"/>
                <a:ea typeface="Arial" charset="0"/>
                <a:cs typeface="Arial" charset="0"/>
              </a:rPr>
              <a:t>Hand out 2 long pipe cleaners per student (or have them come and get them from a central pile), 2 more short pipe cleaners (stinger and proboscis). </a:t>
            </a: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The proboscis is a mouth part that rolls up when the bee isn’t using it but stretches out to allow the bee to get deep into the pistil on the flower where the nectar is. </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CA" sz="1200" kern="1200" dirty="0">
                <a:solidFill>
                  <a:schemeClr val="tx1"/>
                </a:solidFill>
                <a:effectLst/>
                <a:latin typeface="Arial" charset="0"/>
                <a:ea typeface="Arial" charset="0"/>
                <a:cs typeface="Arial" charset="0"/>
              </a:rPr>
              <a:t>Lastly hand out two eyes to each student as they are adding the things above.</a:t>
            </a:r>
          </a:p>
          <a:p>
            <a:r>
              <a:rPr lang="en-CA" sz="1200" kern="1200" dirty="0">
                <a:solidFill>
                  <a:schemeClr val="tx1"/>
                </a:solidFill>
                <a:effectLst/>
                <a:latin typeface="Arial" charset="0"/>
                <a:ea typeface="Arial" charset="0"/>
                <a:cs typeface="Arial" charset="0"/>
              </a:rPr>
              <a:t> </a:t>
            </a:r>
          </a:p>
          <a:p>
            <a:r>
              <a:rPr lang="en-US" sz="1200" kern="1200" dirty="0">
                <a:solidFill>
                  <a:schemeClr val="tx1"/>
                </a:solidFill>
                <a:effectLst/>
                <a:latin typeface="Arial" charset="0"/>
                <a:ea typeface="Arial" charset="0"/>
                <a:cs typeface="Arial" charset="0"/>
              </a:rPr>
              <a:t>Now you have a bee. </a:t>
            </a:r>
            <a:r>
              <a:rPr lang="en-US" sz="1200" kern="1200" dirty="0">
                <a:solidFill>
                  <a:schemeClr val="tx1"/>
                </a:solidFill>
                <a:effectLst/>
                <a:latin typeface="Arial" charset="0"/>
                <a:ea typeface="Arial" charset="0"/>
                <a:cs typeface="Arial" charset="0"/>
                <a:sym typeface="Wingdings" pitchFamily="2" charset="2"/>
              </a:rPr>
              <a:t></a:t>
            </a:r>
            <a:r>
              <a:rPr lang="en-US" sz="1200" kern="1200" dirty="0">
                <a:solidFill>
                  <a:schemeClr val="tx1"/>
                </a:solidFill>
                <a:effectLst/>
                <a:latin typeface="Arial" charset="0"/>
                <a:ea typeface="Arial" charset="0"/>
                <a:cs typeface="Arial" charset="0"/>
              </a:rPr>
              <a:t> Let’s take a look at a few more things about bees.</a:t>
            </a:r>
            <a:endParaRPr lang="en-CA" sz="1200" kern="1200" dirty="0">
              <a:solidFill>
                <a:schemeClr val="tx1"/>
              </a:solidFill>
              <a:effectLst/>
              <a:latin typeface="Arial" charset="0"/>
              <a:ea typeface="Arial" charset="0"/>
              <a:cs typeface="Arial" charset="0"/>
            </a:endParaRPr>
          </a:p>
          <a:p>
            <a:r>
              <a:rPr lang="en-CA" sz="1200" kern="1200" dirty="0">
                <a:solidFill>
                  <a:schemeClr val="tx1"/>
                </a:solidFill>
                <a:effectLst/>
                <a:latin typeface="Arial" charset="0"/>
                <a:ea typeface="Arial" charset="0"/>
                <a:cs typeface="Arial" charset="0"/>
              </a:rPr>
              <a:t> </a:t>
            </a:r>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44D94D50-926F-6B4B-81D9-81DB199C6B4D}" type="slidenum">
              <a:rPr lang="en-US"/>
              <a:pPr/>
              <a:t>10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lang="en-US" sz="1200" kern="1200" dirty="0">
                <a:solidFill>
                  <a:schemeClr val="tx1"/>
                </a:solidFill>
                <a:effectLst/>
                <a:latin typeface="Arial" charset="0"/>
                <a:ea typeface="Arial" charset="0"/>
                <a:cs typeface="Arial" charset="0"/>
              </a:rPr>
              <a:t>Once bees are born, they have a lot of jobs! A worker bee’s life is about 6 weeks long and there are about 20,000 to 80,000 in a hive (their habitat). </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Worker bees are females. Male bees are born called drones and their main job is to mate with the queen. </a:t>
            </a:r>
            <a:endParaRPr lang="en-CA" sz="1200" kern="1200" dirty="0">
              <a:solidFill>
                <a:schemeClr val="tx1"/>
              </a:solidFill>
              <a:effectLst/>
              <a:latin typeface="Arial" charset="0"/>
              <a:ea typeface="Arial" charset="0"/>
              <a:cs typeface="Arial" charset="0"/>
            </a:endParaRPr>
          </a:p>
          <a:p>
            <a:r>
              <a:rPr lang="en-CA" sz="1200" kern="1200" dirty="0">
                <a:solidFill>
                  <a:schemeClr val="tx1"/>
                </a:solidFill>
                <a:effectLst/>
                <a:latin typeface="Arial" charset="0"/>
                <a:ea typeface="Arial" charset="0"/>
                <a:cs typeface="Arial" charset="0"/>
              </a:rPr>
              <a:t> </a:t>
            </a:r>
          </a:p>
          <a:p>
            <a:r>
              <a:rPr lang="en-US" sz="1200" kern="1200" dirty="0">
                <a:solidFill>
                  <a:schemeClr val="tx1"/>
                </a:solidFill>
                <a:effectLst/>
                <a:latin typeface="Arial" charset="0"/>
                <a:ea typeface="Arial" charset="0"/>
                <a:cs typeface="Arial" charset="0"/>
              </a:rPr>
              <a:t>Day 1-2: hive clean up duty</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Day 3-11: nurse bee, their glands produce royal jelly to feed larvae</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Day 12-34 worker bee: their glands produce wax to build the honeycomb</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Day 22-42: forager bee, goes to get pollen and nectar</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 </a:t>
            </a:r>
            <a:endParaRPr lang="en-CA"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Some bees have roles like moving around nectar, fanning the nectar to make it into honey, being a soldier (guarding the hive)</a:t>
            </a:r>
            <a:endParaRPr lang="en-CA" sz="1200" kern="1200" dirty="0">
              <a:solidFill>
                <a:schemeClr val="tx1"/>
              </a:solidFill>
              <a:effectLst/>
              <a:latin typeface="Arial" charset="0"/>
              <a:ea typeface="Arial" charset="0"/>
              <a:cs typeface="Arial" charset="0"/>
            </a:endParaRPr>
          </a:p>
          <a:p>
            <a:pPr eaLnBrk="1" hangingPunct="1"/>
            <a:endParaRPr lang="en-US" dirty="0"/>
          </a:p>
          <a:p>
            <a:pPr eaLnBrk="1" hangingPunct="1"/>
            <a:endParaRPr lang="en-US" dirty="0"/>
          </a:p>
          <a:p>
            <a:pPr eaLnBrk="1" hangingPunct="1"/>
            <a:r>
              <a:rPr lang="en-US" dirty="0"/>
              <a:t>Will show you some pictures from last summer of these activities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Rot="1" noChangeArrowheads="1"/>
          </p:cNvSpPr>
          <p:nvPr>
            <p:ph type="ctrTitle"/>
          </p:nvPr>
        </p:nvSpPr>
        <p:spPr>
          <a:xfrm>
            <a:off x="685800" y="1981200"/>
            <a:ext cx="7772400" cy="1600200"/>
          </a:xfrm>
        </p:spPr>
        <p:txBody>
          <a:bodyPr/>
          <a:lstStyle>
            <a:lvl1pPr>
              <a:defRPr/>
            </a:lvl1pPr>
          </a:lstStyle>
          <a:p>
            <a:pPr lvl="0"/>
            <a:r>
              <a:rPr lang="en-US" altLang="en-US" noProof="0"/>
              <a:t>Click to edit Master title style</a:t>
            </a:r>
          </a:p>
        </p:txBody>
      </p:sp>
      <p:sp>
        <p:nvSpPr>
          <p:cNvPr id="1433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42A6E19-4B59-464C-BA38-7AC3A5A6AD2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7C4C1CD-26BD-8C48-BB76-32BBF90D9B4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EC13F8C-52A7-C843-AE99-B6402390CB0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9C4D9A8-66AC-3B46-B656-FE38C984F0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179D4BF-B2DE-2C41-AF46-A3D900CF59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D431461-F72A-B74D-846B-5E2D1E598F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83B88DD8-B4C8-6447-90D5-1CA74D6296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5E18C770-EE90-664D-8D43-EED909DF7DE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E947C16-E9C3-D248-A2EA-A58499534EB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1D5766A-F1C6-564F-8C5C-7E9A9D723B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F70750B-5DAC-8F44-AA0D-EEFC36EBC14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ea typeface="+mn-ea"/>
              </a:defRPr>
            </a:lvl1pPr>
          </a:lstStyle>
          <a:p>
            <a:pPr>
              <a:defRPr/>
            </a:pPr>
            <a:endParaRPr lang="en-US" alt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ea typeface="+mn-ea"/>
              </a:defRPr>
            </a:lvl1pPr>
          </a:lstStyle>
          <a:p>
            <a:pPr>
              <a:defRPr/>
            </a:pPr>
            <a:endParaRPr lang="en-US" altLang="en-US"/>
          </a:p>
        </p:txBody>
      </p:sp>
      <p:sp>
        <p:nvSpPr>
          <p:cNvPr id="13318"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867133CF-18DD-D940-ABB0-54A9CF5E394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charset="2"/>
        <a:buChar char="§"/>
        <a:defRPr sz="3200">
          <a:solidFill>
            <a:schemeClr val="tx1"/>
          </a:solidFill>
          <a:effectLst>
            <a:outerShdw blurRad="38100" dist="38100" dir="2700000" algn="tl">
              <a:srgbClr val="000000"/>
            </a:outerShdw>
          </a:effectLst>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pPr eaLnBrk="1" hangingPunct="1">
              <a:defRPr/>
            </a:pPr>
            <a:r>
              <a:rPr lang="en-US" altLang="en-US" dirty="0">
                <a:ea typeface="+mj-ea"/>
              </a:rPr>
              <a:t>Bees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0"/>
          <p:cNvPicPr>
            <a:picLocks noChangeAspect="1" noChangeArrowheads="1"/>
          </p:cNvPicPr>
          <p:nvPr/>
        </p:nvPicPr>
        <p:blipFill>
          <a:blip r:embed="rId3"/>
          <a:srcRect l="31786" t="17706" r="28264" b="12367"/>
          <a:stretch>
            <a:fillRect/>
          </a:stretch>
        </p:blipFill>
        <p:spPr bwMode="auto">
          <a:xfrm>
            <a:off x="990600" y="12700"/>
            <a:ext cx="7010400" cy="69024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4800" y="304800"/>
            <a:ext cx="8510588" cy="1325563"/>
          </a:xfrm>
        </p:spPr>
        <p:txBody>
          <a:bodyPr/>
          <a:lstStyle/>
          <a:p>
            <a:pPr eaLnBrk="1" hangingPunct="1"/>
            <a:r>
              <a:rPr lang="en-CA"/>
              <a:t>Making honey</a:t>
            </a:r>
            <a:endParaRPr lang="en-US"/>
          </a:p>
        </p:txBody>
      </p:sp>
      <p:pic>
        <p:nvPicPr>
          <p:cNvPr id="12291" name="Picture 18" descr="578567_10150722558446701_1786689448_n"/>
          <p:cNvPicPr>
            <a:picLocks noChangeAspect="1" noChangeArrowheads="1"/>
          </p:cNvPicPr>
          <p:nvPr/>
        </p:nvPicPr>
        <p:blipFill>
          <a:blip r:embed="rId3"/>
          <a:srcRect l="23334" t="22501" r="27499" b="7500"/>
          <a:stretch>
            <a:fillRect/>
          </a:stretch>
        </p:blipFill>
        <p:spPr bwMode="auto">
          <a:xfrm>
            <a:off x="1905000" y="1371600"/>
            <a:ext cx="5486400" cy="520743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304800" y="304800"/>
            <a:ext cx="8510588" cy="1325563"/>
          </a:xfrm>
        </p:spPr>
        <p:txBody>
          <a:bodyPr/>
          <a:lstStyle/>
          <a:p>
            <a:pPr eaLnBrk="1" hangingPunct="1"/>
            <a:r>
              <a:rPr lang="en-CA"/>
              <a:t>Making honey</a:t>
            </a:r>
            <a:endParaRPr lang="en-US"/>
          </a:p>
        </p:txBody>
      </p:sp>
      <p:pic>
        <p:nvPicPr>
          <p:cNvPr id="13315" name="Picture 5" descr="262216_10150204709226701_551772_n"/>
          <p:cNvPicPr>
            <a:picLocks noChangeAspect="1" noChangeArrowheads="1"/>
          </p:cNvPicPr>
          <p:nvPr/>
        </p:nvPicPr>
        <p:blipFill>
          <a:blip r:embed="rId3"/>
          <a:srcRect l="17778" t="21666"/>
          <a:stretch>
            <a:fillRect/>
          </a:stretch>
        </p:blipFill>
        <p:spPr bwMode="auto">
          <a:xfrm>
            <a:off x="685800" y="1371600"/>
            <a:ext cx="7924800" cy="503331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04800" y="304800"/>
            <a:ext cx="8510588" cy="1325563"/>
          </a:xfrm>
        </p:spPr>
        <p:txBody>
          <a:bodyPr/>
          <a:lstStyle/>
          <a:p>
            <a:pPr eaLnBrk="1" hangingPunct="1"/>
            <a:r>
              <a:rPr lang="en-CA"/>
              <a:t>Making honey</a:t>
            </a:r>
            <a:endParaRPr lang="en-US"/>
          </a:p>
        </p:txBody>
      </p:sp>
      <p:pic>
        <p:nvPicPr>
          <p:cNvPr id="14339" name="Picture 5" descr="179510_10150812716056701_914600299_n"/>
          <p:cNvPicPr>
            <a:picLocks noChangeAspect="1" noChangeArrowheads="1"/>
          </p:cNvPicPr>
          <p:nvPr/>
        </p:nvPicPr>
        <p:blipFill>
          <a:blip r:embed="rId3"/>
          <a:srcRect l="1250" t="24167" b="27499"/>
          <a:stretch>
            <a:fillRect/>
          </a:stretch>
        </p:blipFill>
        <p:spPr bwMode="auto">
          <a:xfrm>
            <a:off x="838200" y="1371599"/>
            <a:ext cx="7315200" cy="537065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04800" y="304800"/>
            <a:ext cx="8510588" cy="1325563"/>
          </a:xfrm>
        </p:spPr>
        <p:txBody>
          <a:bodyPr/>
          <a:lstStyle/>
          <a:p>
            <a:pPr eaLnBrk="1" hangingPunct="1"/>
            <a:r>
              <a:rPr lang="en-CA"/>
              <a:t>Making honey</a:t>
            </a:r>
            <a:endParaRPr lang="en-US"/>
          </a:p>
        </p:txBody>
      </p:sp>
      <p:pic>
        <p:nvPicPr>
          <p:cNvPr id="15363" name="Picture 5" descr="382455_10150933963976701_1661996361_n"/>
          <p:cNvPicPr>
            <a:picLocks noChangeAspect="1" noChangeArrowheads="1"/>
          </p:cNvPicPr>
          <p:nvPr/>
        </p:nvPicPr>
        <p:blipFill>
          <a:blip r:embed="rId3"/>
          <a:srcRect/>
          <a:stretch>
            <a:fillRect/>
          </a:stretch>
        </p:blipFill>
        <p:spPr bwMode="auto">
          <a:xfrm>
            <a:off x="685800" y="1346200"/>
            <a:ext cx="7924800" cy="5283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04800" y="304800"/>
            <a:ext cx="8510588" cy="1325563"/>
          </a:xfrm>
        </p:spPr>
        <p:txBody>
          <a:bodyPr/>
          <a:lstStyle/>
          <a:p>
            <a:pPr eaLnBrk="1" hangingPunct="1"/>
            <a:r>
              <a:rPr lang="en-CA"/>
              <a:t>Making honey</a:t>
            </a:r>
            <a:endParaRPr lang="en-US"/>
          </a:p>
        </p:txBody>
      </p:sp>
      <p:pic>
        <p:nvPicPr>
          <p:cNvPr id="16387" name="Picture 5" descr="301406_10150307266116701_1723446698_n"/>
          <p:cNvPicPr>
            <a:picLocks noChangeAspect="1" noChangeArrowheads="1"/>
          </p:cNvPicPr>
          <p:nvPr/>
        </p:nvPicPr>
        <p:blipFill>
          <a:blip r:embed="rId3"/>
          <a:srcRect/>
          <a:stretch>
            <a:fillRect/>
          </a:stretch>
        </p:blipFill>
        <p:spPr bwMode="auto">
          <a:xfrm>
            <a:off x="685800" y="1447800"/>
            <a:ext cx="7924800" cy="5283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304800" y="304800"/>
            <a:ext cx="8510588" cy="1325563"/>
          </a:xfrm>
        </p:spPr>
        <p:txBody>
          <a:bodyPr/>
          <a:lstStyle/>
          <a:p>
            <a:pPr eaLnBrk="1" hangingPunct="1"/>
            <a:r>
              <a:rPr lang="en-CA"/>
              <a:t>How bees communicate</a:t>
            </a:r>
            <a:endParaRPr lang="en-US"/>
          </a:p>
        </p:txBody>
      </p:sp>
      <p:pic>
        <p:nvPicPr>
          <p:cNvPr id="17411" name="Picture 3" descr="bee-waggle-dance"/>
          <p:cNvPicPr>
            <a:picLocks noChangeAspect="1" noChangeArrowheads="1"/>
          </p:cNvPicPr>
          <p:nvPr/>
        </p:nvPicPr>
        <p:blipFill>
          <a:blip r:embed="rId3"/>
          <a:srcRect/>
          <a:stretch>
            <a:fillRect/>
          </a:stretch>
        </p:blipFill>
        <p:spPr bwMode="auto">
          <a:xfrm>
            <a:off x="1981200" y="1447800"/>
            <a:ext cx="5334000" cy="512064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altLang="en-US" dirty="0">
                <a:ea typeface="+mj-ea"/>
              </a:rPr>
              <a:t>I love bees</a:t>
            </a:r>
          </a:p>
        </p:txBody>
      </p:sp>
      <p:grpSp>
        <p:nvGrpSpPr>
          <p:cNvPr id="16398" name="Group 14"/>
          <p:cNvGrpSpPr>
            <a:grpSpLocks/>
          </p:cNvGrpSpPr>
          <p:nvPr/>
        </p:nvGrpSpPr>
        <p:grpSpPr bwMode="auto">
          <a:xfrm>
            <a:off x="457200" y="1609725"/>
            <a:ext cx="4219575" cy="4181475"/>
            <a:chOff x="288" y="1014"/>
            <a:chExt cx="2658" cy="2634"/>
          </a:xfrm>
        </p:grpSpPr>
        <p:pic>
          <p:nvPicPr>
            <p:cNvPr id="3078" name="Picture 5" descr="425-08-crops-pollinated-by-bees"/>
            <p:cNvPicPr>
              <a:picLocks noChangeAspect="1" noChangeArrowheads="1"/>
            </p:cNvPicPr>
            <p:nvPr/>
          </p:nvPicPr>
          <p:blipFill>
            <a:blip r:embed="rId3"/>
            <a:srcRect/>
            <a:stretch>
              <a:fillRect/>
            </a:stretch>
          </p:blipFill>
          <p:spPr bwMode="auto">
            <a:xfrm>
              <a:off x="288" y="1014"/>
              <a:ext cx="2580" cy="1662"/>
            </a:xfrm>
            <a:prstGeom prst="rect">
              <a:avLst/>
            </a:prstGeom>
            <a:noFill/>
            <a:ln w="9525">
              <a:noFill/>
              <a:miter lim="800000"/>
              <a:headEnd/>
              <a:tailEnd/>
            </a:ln>
          </p:spPr>
        </p:pic>
        <p:pic>
          <p:nvPicPr>
            <p:cNvPr id="3079" name="Picture 9" descr="ANd9GcQgWChP6DUvtvQFrPE7mI-N1XnYq5RXdZT1kjm09JTJsyl7HPUP"/>
            <p:cNvPicPr>
              <a:picLocks noChangeAspect="1" noChangeArrowheads="1"/>
            </p:cNvPicPr>
            <p:nvPr/>
          </p:nvPicPr>
          <p:blipFill>
            <a:blip r:embed="rId4"/>
            <a:srcRect/>
            <a:stretch>
              <a:fillRect/>
            </a:stretch>
          </p:blipFill>
          <p:spPr bwMode="auto">
            <a:xfrm>
              <a:off x="1296" y="2550"/>
              <a:ext cx="1650" cy="1098"/>
            </a:xfrm>
            <a:prstGeom prst="rect">
              <a:avLst/>
            </a:prstGeom>
            <a:noFill/>
            <a:ln w="9525">
              <a:noFill/>
              <a:miter lim="800000"/>
              <a:headEnd/>
              <a:tailEnd/>
            </a:ln>
          </p:spPr>
        </p:pic>
      </p:grpSp>
      <p:pic>
        <p:nvPicPr>
          <p:cNvPr id="16395" name="Picture 11" descr="stock-illustration-13752973-smart-bee-student"/>
          <p:cNvPicPr>
            <a:picLocks noChangeAspect="1" noChangeArrowheads="1"/>
          </p:cNvPicPr>
          <p:nvPr/>
        </p:nvPicPr>
        <p:blipFill>
          <a:blip r:embed="rId5"/>
          <a:srcRect/>
          <a:stretch>
            <a:fillRect/>
          </a:stretch>
        </p:blipFill>
        <p:spPr bwMode="auto">
          <a:xfrm>
            <a:off x="6002338" y="1371600"/>
            <a:ext cx="2151062" cy="2362200"/>
          </a:xfrm>
          <a:prstGeom prst="rect">
            <a:avLst/>
          </a:prstGeom>
          <a:noFill/>
          <a:ln w="9525">
            <a:noFill/>
            <a:miter lim="800000"/>
            <a:headEnd/>
            <a:tailEnd/>
          </a:ln>
        </p:spPr>
      </p:pic>
      <p:pic>
        <p:nvPicPr>
          <p:cNvPr id="16397" name="Picture 13" descr="ANd9GcQgNV8l2_HDvRqFHs0T8MDpPMFugpsq2YUvBCqamp47n-aJwHuCww"/>
          <p:cNvPicPr>
            <a:picLocks noChangeAspect="1" noChangeArrowheads="1"/>
          </p:cNvPicPr>
          <p:nvPr/>
        </p:nvPicPr>
        <p:blipFill>
          <a:blip r:embed="rId6"/>
          <a:srcRect/>
          <a:stretch>
            <a:fillRect/>
          </a:stretch>
        </p:blipFill>
        <p:spPr bwMode="auto">
          <a:xfrm>
            <a:off x="5562600" y="4114800"/>
            <a:ext cx="1981200" cy="230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descr="603495_10150933962616701_1704242010_n"/>
          <p:cNvPicPr>
            <a:picLocks noChangeAspect="1" noChangeArrowheads="1"/>
          </p:cNvPicPr>
          <p:nvPr/>
        </p:nvPicPr>
        <p:blipFill>
          <a:blip r:embed="rId3"/>
          <a:srcRect l="29167" t="40625" r="21875"/>
          <a:stretch>
            <a:fillRect/>
          </a:stretch>
        </p:blipFill>
        <p:spPr bwMode="auto">
          <a:xfrm>
            <a:off x="228600" y="1447800"/>
            <a:ext cx="3581400" cy="2895600"/>
          </a:xfrm>
          <a:prstGeom prst="rect">
            <a:avLst/>
          </a:prstGeom>
          <a:noFill/>
          <a:ln w="9525">
            <a:noFill/>
            <a:miter lim="800000"/>
            <a:headEnd/>
            <a:tailEnd/>
          </a:ln>
        </p:spPr>
      </p:pic>
      <p:pic>
        <p:nvPicPr>
          <p:cNvPr id="4100" name="Picture 10" descr="427555_10150933963421701_1821324786_n"/>
          <p:cNvPicPr>
            <a:picLocks noChangeAspect="1" noChangeArrowheads="1"/>
          </p:cNvPicPr>
          <p:nvPr/>
        </p:nvPicPr>
        <p:blipFill>
          <a:blip r:embed="rId4"/>
          <a:srcRect/>
          <a:stretch>
            <a:fillRect/>
          </a:stretch>
        </p:blipFill>
        <p:spPr bwMode="auto">
          <a:xfrm>
            <a:off x="4495800" y="3657600"/>
            <a:ext cx="4343400" cy="2895600"/>
          </a:xfrm>
          <a:prstGeom prst="rect">
            <a:avLst/>
          </a:prstGeom>
          <a:noFill/>
          <a:ln w="9525">
            <a:noFill/>
            <a:miter lim="800000"/>
            <a:headEnd/>
            <a:tailEnd/>
          </a:ln>
        </p:spPr>
      </p:pic>
      <p:sp>
        <p:nvSpPr>
          <p:cNvPr id="2" name="Title 1">
            <a:extLst>
              <a:ext uri="{FF2B5EF4-FFF2-40B4-BE49-F238E27FC236}">
                <a16:creationId xmlns:a16="http://schemas.microsoft.com/office/drawing/2014/main" id="{06454962-9778-524B-AC53-6CE39B73DC3D}"/>
              </a:ext>
            </a:extLst>
          </p:cNvPr>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01625" y="228600"/>
            <a:ext cx="4651375" cy="1325563"/>
          </a:xfrm>
        </p:spPr>
        <p:txBody>
          <a:bodyPr/>
          <a:lstStyle/>
          <a:p>
            <a:pPr eaLnBrk="1" hangingPunct="1"/>
            <a:r>
              <a:rPr lang="en-US" sz="4000"/>
              <a:t>A bee’s life</a:t>
            </a:r>
          </a:p>
        </p:txBody>
      </p:sp>
      <p:pic>
        <p:nvPicPr>
          <p:cNvPr id="6147" name="Picture 5" descr="487252_10150812714846701_641022713_n"/>
          <p:cNvPicPr>
            <a:picLocks noChangeAspect="1" noChangeArrowheads="1"/>
          </p:cNvPicPr>
          <p:nvPr/>
        </p:nvPicPr>
        <p:blipFill>
          <a:blip r:embed="rId3"/>
          <a:srcRect t="21666" b="49167"/>
          <a:stretch>
            <a:fillRect/>
          </a:stretch>
        </p:blipFill>
        <p:spPr bwMode="auto">
          <a:xfrm>
            <a:off x="457201" y="1905000"/>
            <a:ext cx="3581400" cy="1566862"/>
          </a:xfrm>
          <a:prstGeom prst="rect">
            <a:avLst/>
          </a:prstGeom>
          <a:noFill/>
          <a:ln w="9525">
            <a:noFill/>
            <a:miter lim="800000"/>
            <a:headEnd/>
            <a:tailEnd/>
          </a:ln>
        </p:spPr>
      </p:pic>
      <p:sp>
        <p:nvSpPr>
          <p:cNvPr id="5" name="Rectangle 4"/>
          <p:cNvSpPr/>
          <p:nvPr/>
        </p:nvSpPr>
        <p:spPr>
          <a:xfrm>
            <a:off x="0" y="5934670"/>
            <a:ext cx="8763000" cy="646331"/>
          </a:xfrm>
          <a:prstGeom prst="rect">
            <a:avLst/>
          </a:prstGeom>
        </p:spPr>
        <p:txBody>
          <a:bodyPr wrap="square">
            <a:spAutoFit/>
          </a:bodyPr>
          <a:lstStyle/>
          <a:p>
            <a:r>
              <a:rPr lang="en-US" dirty="0"/>
              <a:t>By </a:t>
            </a:r>
            <a:r>
              <a:rPr lang="en-US" dirty="0" err="1"/>
              <a:t>Bilby</a:t>
            </a:r>
            <a:r>
              <a:rPr lang="en-US" dirty="0"/>
              <a:t> - Own work, CC BY 3.0, https://</a:t>
            </a:r>
            <a:r>
              <a:rPr lang="en-US" dirty="0" err="1"/>
              <a:t>commons.wikimedia.org/w/index.php?curid</a:t>
            </a:r>
            <a:r>
              <a:rPr lang="en-US" dirty="0"/>
              <a:t>=11444778</a:t>
            </a:r>
          </a:p>
        </p:txBody>
      </p:sp>
      <p:pic>
        <p:nvPicPr>
          <p:cNvPr id="6" name="Picture 5"/>
          <p:cNvPicPr>
            <a:picLocks noChangeAspect="1"/>
          </p:cNvPicPr>
          <p:nvPr/>
        </p:nvPicPr>
        <p:blipFill>
          <a:blip r:embed="rId4"/>
          <a:stretch>
            <a:fillRect/>
          </a:stretch>
        </p:blipFill>
        <p:spPr>
          <a:xfrm>
            <a:off x="4800600" y="1828800"/>
            <a:ext cx="2971800" cy="39636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316706" y="228600"/>
            <a:ext cx="8510588" cy="1325563"/>
          </a:xfrm>
        </p:spPr>
        <p:txBody>
          <a:bodyPr/>
          <a:lstStyle/>
          <a:p>
            <a:pPr eaLnBrk="1" hangingPunct="1"/>
            <a:r>
              <a:rPr lang="en-US" dirty="0"/>
              <a:t>A bee’s life</a:t>
            </a:r>
          </a:p>
        </p:txBody>
      </p:sp>
      <p:pic>
        <p:nvPicPr>
          <p:cNvPr id="2" name="Picture 1">
            <a:extLst>
              <a:ext uri="{FF2B5EF4-FFF2-40B4-BE49-F238E27FC236}">
                <a16:creationId xmlns:a16="http://schemas.microsoft.com/office/drawing/2014/main" id="{1B2473C2-9E58-B048-909A-1729B93ABBD3}"/>
              </a:ext>
            </a:extLst>
          </p:cNvPr>
          <p:cNvPicPr>
            <a:picLocks noChangeAspect="1"/>
          </p:cNvPicPr>
          <p:nvPr/>
        </p:nvPicPr>
        <p:blipFill>
          <a:blip r:embed="rId3"/>
          <a:stretch>
            <a:fillRect/>
          </a:stretch>
        </p:blipFill>
        <p:spPr>
          <a:xfrm>
            <a:off x="7327900" y="952397"/>
            <a:ext cx="1282700" cy="2679700"/>
          </a:xfrm>
          <a:prstGeom prst="rect">
            <a:avLst/>
          </a:prstGeom>
        </p:spPr>
      </p:pic>
      <p:pic>
        <p:nvPicPr>
          <p:cNvPr id="3" name="Picture 2">
            <a:extLst>
              <a:ext uri="{FF2B5EF4-FFF2-40B4-BE49-F238E27FC236}">
                <a16:creationId xmlns:a16="http://schemas.microsoft.com/office/drawing/2014/main" id="{8E0BB4C3-9C6C-EA41-89B4-F931510AA382}"/>
              </a:ext>
            </a:extLst>
          </p:cNvPr>
          <p:cNvPicPr>
            <a:picLocks noChangeAspect="1"/>
          </p:cNvPicPr>
          <p:nvPr/>
        </p:nvPicPr>
        <p:blipFill>
          <a:blip r:embed="rId4"/>
          <a:stretch>
            <a:fillRect/>
          </a:stretch>
        </p:blipFill>
        <p:spPr>
          <a:xfrm>
            <a:off x="6090270" y="3733800"/>
            <a:ext cx="825500" cy="2463800"/>
          </a:xfrm>
          <a:prstGeom prst="rect">
            <a:avLst/>
          </a:prstGeom>
        </p:spPr>
      </p:pic>
      <p:pic>
        <p:nvPicPr>
          <p:cNvPr id="4" name="Picture 3">
            <a:extLst>
              <a:ext uri="{FF2B5EF4-FFF2-40B4-BE49-F238E27FC236}">
                <a16:creationId xmlns:a16="http://schemas.microsoft.com/office/drawing/2014/main" id="{F87CECA2-2BCC-624D-BAAB-2139D9DD4366}"/>
              </a:ext>
            </a:extLst>
          </p:cNvPr>
          <p:cNvPicPr>
            <a:picLocks noChangeAspect="1"/>
          </p:cNvPicPr>
          <p:nvPr/>
        </p:nvPicPr>
        <p:blipFill>
          <a:blip r:embed="rId5"/>
          <a:stretch>
            <a:fillRect/>
          </a:stretch>
        </p:blipFill>
        <p:spPr>
          <a:xfrm>
            <a:off x="914400" y="1556266"/>
            <a:ext cx="723900" cy="1955800"/>
          </a:xfrm>
          <a:prstGeom prst="rect">
            <a:avLst/>
          </a:prstGeom>
        </p:spPr>
      </p:pic>
      <p:pic>
        <p:nvPicPr>
          <p:cNvPr id="5" name="Picture 4">
            <a:extLst>
              <a:ext uri="{FF2B5EF4-FFF2-40B4-BE49-F238E27FC236}">
                <a16:creationId xmlns:a16="http://schemas.microsoft.com/office/drawing/2014/main" id="{E8452766-7F08-3D49-ADA0-A59C54AC8969}"/>
              </a:ext>
            </a:extLst>
          </p:cNvPr>
          <p:cNvPicPr>
            <a:picLocks noChangeAspect="1"/>
          </p:cNvPicPr>
          <p:nvPr/>
        </p:nvPicPr>
        <p:blipFill>
          <a:blip r:embed="rId6"/>
          <a:stretch>
            <a:fillRect/>
          </a:stretch>
        </p:blipFill>
        <p:spPr>
          <a:xfrm>
            <a:off x="4130572" y="2694709"/>
            <a:ext cx="1155700" cy="2311400"/>
          </a:xfrm>
          <a:prstGeom prst="rect">
            <a:avLst/>
          </a:prstGeom>
        </p:spPr>
      </p:pic>
      <p:pic>
        <p:nvPicPr>
          <p:cNvPr id="6" name="Picture 5">
            <a:extLst>
              <a:ext uri="{FF2B5EF4-FFF2-40B4-BE49-F238E27FC236}">
                <a16:creationId xmlns:a16="http://schemas.microsoft.com/office/drawing/2014/main" id="{2FD07F24-E20C-114C-A7B9-090E593E2C42}"/>
              </a:ext>
            </a:extLst>
          </p:cNvPr>
          <p:cNvPicPr>
            <a:picLocks noChangeAspect="1"/>
          </p:cNvPicPr>
          <p:nvPr/>
        </p:nvPicPr>
        <p:blipFill>
          <a:blip r:embed="rId7"/>
          <a:stretch>
            <a:fillRect/>
          </a:stretch>
        </p:blipFill>
        <p:spPr>
          <a:xfrm>
            <a:off x="1617108" y="4446032"/>
            <a:ext cx="711200" cy="1752600"/>
          </a:xfrm>
          <a:prstGeom prst="rect">
            <a:avLst/>
          </a:prstGeom>
        </p:spPr>
      </p:pic>
      <p:pic>
        <p:nvPicPr>
          <p:cNvPr id="7" name="Picture 6">
            <a:extLst>
              <a:ext uri="{FF2B5EF4-FFF2-40B4-BE49-F238E27FC236}">
                <a16:creationId xmlns:a16="http://schemas.microsoft.com/office/drawing/2014/main" id="{F252636A-9BBA-E84E-A74F-955829DE499C}"/>
              </a:ext>
            </a:extLst>
          </p:cNvPr>
          <p:cNvPicPr>
            <a:picLocks noChangeAspect="1"/>
          </p:cNvPicPr>
          <p:nvPr/>
        </p:nvPicPr>
        <p:blipFill>
          <a:blip r:embed="rId8"/>
          <a:stretch>
            <a:fillRect/>
          </a:stretch>
        </p:blipFill>
        <p:spPr>
          <a:xfrm>
            <a:off x="2482851" y="1621559"/>
            <a:ext cx="1016000" cy="2146300"/>
          </a:xfrm>
          <a:prstGeom prst="rect">
            <a:avLst/>
          </a:prstGeom>
        </p:spPr>
      </p:pic>
      <p:sp>
        <p:nvSpPr>
          <p:cNvPr id="8" name="TextBox 7">
            <a:extLst>
              <a:ext uri="{FF2B5EF4-FFF2-40B4-BE49-F238E27FC236}">
                <a16:creationId xmlns:a16="http://schemas.microsoft.com/office/drawing/2014/main" id="{72C767E4-349C-5344-878F-F0CEA0D01214}"/>
              </a:ext>
            </a:extLst>
          </p:cNvPr>
          <p:cNvSpPr txBox="1"/>
          <p:nvPr/>
        </p:nvSpPr>
        <p:spPr>
          <a:xfrm>
            <a:off x="1086263" y="3593068"/>
            <a:ext cx="312906" cy="369332"/>
          </a:xfrm>
          <a:prstGeom prst="rect">
            <a:avLst/>
          </a:prstGeom>
          <a:noFill/>
        </p:spPr>
        <p:txBody>
          <a:bodyPr wrap="none" rtlCol="0">
            <a:spAutoFit/>
          </a:bodyPr>
          <a:lstStyle/>
          <a:p>
            <a:r>
              <a:rPr lang="en-US" dirty="0"/>
              <a:t>1</a:t>
            </a:r>
          </a:p>
        </p:txBody>
      </p:sp>
      <p:sp>
        <p:nvSpPr>
          <p:cNvPr id="9" name="TextBox 8">
            <a:extLst>
              <a:ext uri="{FF2B5EF4-FFF2-40B4-BE49-F238E27FC236}">
                <a16:creationId xmlns:a16="http://schemas.microsoft.com/office/drawing/2014/main" id="{C36F9887-6327-A84B-97C8-8314BE9567A8}"/>
              </a:ext>
            </a:extLst>
          </p:cNvPr>
          <p:cNvSpPr txBox="1"/>
          <p:nvPr/>
        </p:nvSpPr>
        <p:spPr>
          <a:xfrm>
            <a:off x="2819400" y="3821668"/>
            <a:ext cx="312906" cy="369332"/>
          </a:xfrm>
          <a:prstGeom prst="rect">
            <a:avLst/>
          </a:prstGeom>
          <a:noFill/>
        </p:spPr>
        <p:txBody>
          <a:bodyPr wrap="none" rtlCol="0">
            <a:spAutoFit/>
          </a:bodyPr>
          <a:lstStyle/>
          <a:p>
            <a:r>
              <a:rPr lang="en-US" dirty="0"/>
              <a:t>2</a:t>
            </a:r>
          </a:p>
        </p:txBody>
      </p:sp>
      <p:sp>
        <p:nvSpPr>
          <p:cNvPr id="10" name="TextBox 9">
            <a:extLst>
              <a:ext uri="{FF2B5EF4-FFF2-40B4-BE49-F238E27FC236}">
                <a16:creationId xmlns:a16="http://schemas.microsoft.com/office/drawing/2014/main" id="{61BBFEB2-59C0-9447-9212-855A0BCDE971}"/>
              </a:ext>
            </a:extLst>
          </p:cNvPr>
          <p:cNvSpPr txBox="1"/>
          <p:nvPr/>
        </p:nvSpPr>
        <p:spPr>
          <a:xfrm>
            <a:off x="1828800" y="6260068"/>
            <a:ext cx="312906" cy="369332"/>
          </a:xfrm>
          <a:prstGeom prst="rect">
            <a:avLst/>
          </a:prstGeom>
          <a:noFill/>
        </p:spPr>
        <p:txBody>
          <a:bodyPr wrap="square" rtlCol="0">
            <a:spAutoFit/>
          </a:bodyPr>
          <a:lstStyle/>
          <a:p>
            <a:r>
              <a:rPr lang="en-US" dirty="0"/>
              <a:t>3</a:t>
            </a:r>
          </a:p>
        </p:txBody>
      </p:sp>
      <p:sp>
        <p:nvSpPr>
          <p:cNvPr id="11" name="TextBox 10">
            <a:extLst>
              <a:ext uri="{FF2B5EF4-FFF2-40B4-BE49-F238E27FC236}">
                <a16:creationId xmlns:a16="http://schemas.microsoft.com/office/drawing/2014/main" id="{2D350DF9-ABC8-8E48-9939-F506A8CAAEB7}"/>
              </a:ext>
            </a:extLst>
          </p:cNvPr>
          <p:cNvSpPr txBox="1"/>
          <p:nvPr/>
        </p:nvSpPr>
        <p:spPr>
          <a:xfrm>
            <a:off x="4520917" y="5027858"/>
            <a:ext cx="312906" cy="369332"/>
          </a:xfrm>
          <a:prstGeom prst="rect">
            <a:avLst/>
          </a:prstGeom>
          <a:noFill/>
        </p:spPr>
        <p:txBody>
          <a:bodyPr wrap="square" rtlCol="0">
            <a:spAutoFit/>
          </a:bodyPr>
          <a:lstStyle/>
          <a:p>
            <a:r>
              <a:rPr lang="en-US" dirty="0"/>
              <a:t>4</a:t>
            </a:r>
          </a:p>
        </p:txBody>
      </p:sp>
      <p:sp>
        <p:nvSpPr>
          <p:cNvPr id="12" name="TextBox 11">
            <a:extLst>
              <a:ext uri="{FF2B5EF4-FFF2-40B4-BE49-F238E27FC236}">
                <a16:creationId xmlns:a16="http://schemas.microsoft.com/office/drawing/2014/main" id="{71BA193A-E657-C749-81CB-08BA82727570}"/>
              </a:ext>
            </a:extLst>
          </p:cNvPr>
          <p:cNvSpPr txBox="1"/>
          <p:nvPr/>
        </p:nvSpPr>
        <p:spPr>
          <a:xfrm>
            <a:off x="6346567" y="6282370"/>
            <a:ext cx="312906" cy="369332"/>
          </a:xfrm>
          <a:prstGeom prst="rect">
            <a:avLst/>
          </a:prstGeom>
          <a:noFill/>
        </p:spPr>
        <p:txBody>
          <a:bodyPr wrap="none" rtlCol="0">
            <a:spAutoFit/>
          </a:bodyPr>
          <a:lstStyle/>
          <a:p>
            <a:r>
              <a:rPr lang="en-US" dirty="0"/>
              <a:t>5</a:t>
            </a:r>
          </a:p>
        </p:txBody>
      </p:sp>
      <p:sp>
        <p:nvSpPr>
          <p:cNvPr id="13" name="TextBox 12">
            <a:extLst>
              <a:ext uri="{FF2B5EF4-FFF2-40B4-BE49-F238E27FC236}">
                <a16:creationId xmlns:a16="http://schemas.microsoft.com/office/drawing/2014/main" id="{C4BC29FF-3173-2742-948B-F2A46A2EA484}"/>
              </a:ext>
            </a:extLst>
          </p:cNvPr>
          <p:cNvSpPr txBox="1"/>
          <p:nvPr/>
        </p:nvSpPr>
        <p:spPr>
          <a:xfrm>
            <a:off x="7901284" y="3669268"/>
            <a:ext cx="312906" cy="369332"/>
          </a:xfrm>
          <a:prstGeom prst="rect">
            <a:avLst/>
          </a:prstGeom>
          <a:noFill/>
        </p:spPr>
        <p:txBody>
          <a:bodyPr wrap="none" rtlCol="0">
            <a:spAutoFit/>
          </a:bodyPr>
          <a:lstStyle/>
          <a:p>
            <a:r>
              <a:rPr lang="en-US" dirty="0"/>
              <a:t>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a:t>A bee’s life</a:t>
            </a:r>
          </a:p>
        </p:txBody>
      </p:sp>
      <p:pic>
        <p:nvPicPr>
          <p:cNvPr id="10243" name="Picture 3" descr="bee%20lifecycle"/>
          <p:cNvPicPr>
            <a:picLocks noChangeAspect="1" noChangeArrowheads="1"/>
          </p:cNvPicPr>
          <p:nvPr/>
        </p:nvPicPr>
        <p:blipFill>
          <a:blip r:embed="rId3"/>
          <a:srcRect l="12999" t="37665" r="13737" b="11234"/>
          <a:stretch>
            <a:fillRect/>
          </a:stretch>
        </p:blipFill>
        <p:spPr bwMode="auto">
          <a:xfrm>
            <a:off x="1676400" y="1676400"/>
            <a:ext cx="5943600" cy="27797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28600"/>
            <a:ext cx="4651375" cy="1325563"/>
          </a:xfrm>
        </p:spPr>
        <p:txBody>
          <a:bodyPr/>
          <a:lstStyle/>
          <a:p>
            <a:pPr eaLnBrk="1" hangingPunct="1"/>
            <a:r>
              <a:rPr lang="en-US" sz="4000"/>
              <a:t>A bee’s life</a:t>
            </a:r>
          </a:p>
        </p:txBody>
      </p:sp>
      <p:pic>
        <p:nvPicPr>
          <p:cNvPr id="7171" name="Picture 6" descr="398198_10150698486066701_1363587499_n"/>
          <p:cNvPicPr>
            <a:picLocks noChangeAspect="1" noChangeArrowheads="1"/>
          </p:cNvPicPr>
          <p:nvPr/>
        </p:nvPicPr>
        <p:blipFill>
          <a:blip r:embed="rId3"/>
          <a:srcRect/>
          <a:stretch>
            <a:fillRect/>
          </a:stretch>
        </p:blipFill>
        <p:spPr bwMode="auto">
          <a:xfrm>
            <a:off x="1905000" y="2362200"/>
            <a:ext cx="5867400" cy="3911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1625" y="228600"/>
            <a:ext cx="4651375" cy="1325563"/>
          </a:xfrm>
        </p:spPr>
        <p:txBody>
          <a:bodyPr/>
          <a:lstStyle/>
          <a:p>
            <a:pPr eaLnBrk="1" hangingPunct="1"/>
            <a:r>
              <a:rPr lang="en-US" sz="4000"/>
              <a:t>A bee’s life</a:t>
            </a:r>
          </a:p>
        </p:txBody>
      </p:sp>
      <p:pic>
        <p:nvPicPr>
          <p:cNvPr id="8195" name="Picture 6" descr="527895_10150698486336701_1139003084_n"/>
          <p:cNvPicPr>
            <a:picLocks noChangeAspect="1" noChangeArrowheads="1"/>
          </p:cNvPicPr>
          <p:nvPr/>
        </p:nvPicPr>
        <p:blipFill>
          <a:blip r:embed="rId3"/>
          <a:srcRect/>
          <a:stretch>
            <a:fillRect/>
          </a:stretch>
        </p:blipFill>
        <p:spPr bwMode="auto">
          <a:xfrm>
            <a:off x="1981200" y="2362200"/>
            <a:ext cx="5486400" cy="3657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01625" y="228600"/>
            <a:ext cx="4651375" cy="1325563"/>
          </a:xfrm>
        </p:spPr>
        <p:txBody>
          <a:bodyPr/>
          <a:lstStyle/>
          <a:p>
            <a:pPr eaLnBrk="1" hangingPunct="1"/>
            <a:r>
              <a:rPr lang="en-US" sz="4000"/>
              <a:t>A bee’s life</a:t>
            </a:r>
          </a:p>
        </p:txBody>
      </p:sp>
      <p:pic>
        <p:nvPicPr>
          <p:cNvPr id="9219" name="Picture 6" descr="376714_10151023298591701_1982271099_n"/>
          <p:cNvPicPr>
            <a:picLocks noChangeAspect="1" noChangeArrowheads="1"/>
          </p:cNvPicPr>
          <p:nvPr/>
        </p:nvPicPr>
        <p:blipFill>
          <a:blip r:embed="rId3"/>
          <a:srcRect l="11667" t="20000" r="30833" b="12500"/>
          <a:stretch>
            <a:fillRect/>
          </a:stretch>
        </p:blipFill>
        <p:spPr bwMode="auto">
          <a:xfrm>
            <a:off x="1981200" y="1981200"/>
            <a:ext cx="5257800" cy="4114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285</TotalTime>
  <Words>1208</Words>
  <Application>Microsoft Macintosh PowerPoint</Application>
  <PresentationFormat>On-screen Show (4:3)</PresentationFormat>
  <Paragraphs>112</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Wingdings</vt:lpstr>
      <vt:lpstr>Clouds</vt:lpstr>
      <vt:lpstr>Bees</vt:lpstr>
      <vt:lpstr>I love bees</vt:lpstr>
      <vt:lpstr>PowerPoint Presentation</vt:lpstr>
      <vt:lpstr>A bee’s life</vt:lpstr>
      <vt:lpstr>A bee’s life</vt:lpstr>
      <vt:lpstr>A bee’s life</vt:lpstr>
      <vt:lpstr>A bee’s life</vt:lpstr>
      <vt:lpstr>A bee’s life</vt:lpstr>
      <vt:lpstr>A bee’s life</vt:lpstr>
      <vt:lpstr>PowerPoint Presentation</vt:lpstr>
      <vt:lpstr>Making honey</vt:lpstr>
      <vt:lpstr>Making honey</vt:lpstr>
      <vt:lpstr>Making honey</vt:lpstr>
      <vt:lpstr>Making honey</vt:lpstr>
      <vt:lpstr>Making honey</vt:lpstr>
      <vt:lpstr>How bees communicate</vt:lpstr>
    </vt:vector>
  </TitlesOfParts>
  <Company>Let's Talk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abeilles</dc:title>
  <dc:creator>Isabel Deslauriers</dc:creator>
  <cp:lastModifiedBy>Sue McKee</cp:lastModifiedBy>
  <cp:revision>52</cp:revision>
  <cp:lastPrinted>2018-04-18T02:45:22Z</cp:lastPrinted>
  <dcterms:created xsi:type="dcterms:W3CDTF">2016-03-20T18:47:33Z</dcterms:created>
  <dcterms:modified xsi:type="dcterms:W3CDTF">2020-11-26T01:15:19Z</dcterms:modified>
</cp:coreProperties>
</file>